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11"/>
  </p:notesMasterIdLst>
  <p:sldIdLst>
    <p:sldId id="277" r:id="rId2"/>
    <p:sldId id="274" r:id="rId3"/>
    <p:sldId id="271" r:id="rId4"/>
    <p:sldId id="272" r:id="rId5"/>
    <p:sldId id="273" r:id="rId6"/>
    <p:sldId id="275" r:id="rId7"/>
    <p:sldId id="276" r:id="rId8"/>
    <p:sldId id="266"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89" autoAdjust="0"/>
    <p:restoredTop sz="96272" autoAdjust="0"/>
  </p:normalViewPr>
  <p:slideViewPr>
    <p:cSldViewPr snapToGrid="0" showGuides="1">
      <p:cViewPr varScale="1">
        <p:scale>
          <a:sx n="89" d="100"/>
          <a:sy n="89" d="100"/>
        </p:scale>
        <p:origin x="40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1C1304-47AD-41F2-BDD1-04BD5784A545}" type="datetimeFigureOut">
              <a:rPr lang="en-US" smtClean="0"/>
              <a:t>12/7/2021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0473D6-844A-4164-B971-5E1A7E78ECDC}" type="slidenum">
              <a:rPr lang="en-US" smtClean="0"/>
              <a:t>‹#›</a:t>
            </a:fld>
            <a:endParaRPr lang="en-US"/>
          </a:p>
        </p:txBody>
      </p:sp>
    </p:spTree>
    <p:extLst>
      <p:ext uri="{BB962C8B-B14F-4D97-AF65-F5344CB8AC3E}">
        <p14:creationId xmlns:p14="http://schemas.microsoft.com/office/powerpoint/2010/main" val="4196651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0F0473D6-844A-4164-B971-5E1A7E78ECDC}" type="slidenum">
              <a:rPr lang="en-US" smtClean="0"/>
              <a:t>2</a:t>
            </a:fld>
            <a:endParaRPr lang="en-US"/>
          </a:p>
        </p:txBody>
      </p:sp>
    </p:spTree>
    <p:extLst>
      <p:ext uri="{BB962C8B-B14F-4D97-AF65-F5344CB8AC3E}">
        <p14:creationId xmlns:p14="http://schemas.microsoft.com/office/powerpoint/2010/main" val="888492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0F0473D6-844A-4164-B971-5E1A7E78ECDC}" type="slidenum">
              <a:rPr lang="en-US" smtClean="0"/>
              <a:t>3</a:t>
            </a:fld>
            <a:endParaRPr lang="en-US"/>
          </a:p>
        </p:txBody>
      </p:sp>
    </p:spTree>
    <p:extLst>
      <p:ext uri="{BB962C8B-B14F-4D97-AF65-F5344CB8AC3E}">
        <p14:creationId xmlns:p14="http://schemas.microsoft.com/office/powerpoint/2010/main" val="2506816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0F0473D6-844A-4164-B971-5E1A7E78ECDC}" type="slidenum">
              <a:rPr lang="en-US" smtClean="0"/>
              <a:t>4</a:t>
            </a:fld>
            <a:endParaRPr lang="en-US"/>
          </a:p>
        </p:txBody>
      </p:sp>
    </p:spTree>
    <p:extLst>
      <p:ext uri="{BB962C8B-B14F-4D97-AF65-F5344CB8AC3E}">
        <p14:creationId xmlns:p14="http://schemas.microsoft.com/office/powerpoint/2010/main" val="693588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0F0473D6-844A-4164-B971-5E1A7E78ECDC}" type="slidenum">
              <a:rPr lang="en-US" smtClean="0"/>
              <a:t>5</a:t>
            </a:fld>
            <a:endParaRPr lang="en-US"/>
          </a:p>
        </p:txBody>
      </p:sp>
    </p:spTree>
    <p:extLst>
      <p:ext uri="{BB962C8B-B14F-4D97-AF65-F5344CB8AC3E}">
        <p14:creationId xmlns:p14="http://schemas.microsoft.com/office/powerpoint/2010/main" val="1603050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0F0473D6-844A-4164-B971-5E1A7E78ECDC}" type="slidenum">
              <a:rPr lang="en-US" smtClean="0"/>
              <a:t>6</a:t>
            </a:fld>
            <a:endParaRPr lang="en-US"/>
          </a:p>
        </p:txBody>
      </p:sp>
    </p:spTree>
    <p:extLst>
      <p:ext uri="{BB962C8B-B14F-4D97-AF65-F5344CB8AC3E}">
        <p14:creationId xmlns:p14="http://schemas.microsoft.com/office/powerpoint/2010/main" val="4068087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0F0473D6-844A-4164-B971-5E1A7E78ECDC}" type="slidenum">
              <a:rPr lang="en-US" smtClean="0"/>
              <a:t>7</a:t>
            </a:fld>
            <a:endParaRPr lang="en-US"/>
          </a:p>
        </p:txBody>
      </p:sp>
    </p:spTree>
    <p:extLst>
      <p:ext uri="{BB962C8B-B14F-4D97-AF65-F5344CB8AC3E}">
        <p14:creationId xmlns:p14="http://schemas.microsoft.com/office/powerpoint/2010/main" val="450508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0F0473D6-844A-4164-B971-5E1A7E78ECDC}" type="slidenum">
              <a:rPr lang="en-US" smtClean="0"/>
              <a:t>8</a:t>
            </a:fld>
            <a:endParaRPr lang="en-US"/>
          </a:p>
        </p:txBody>
      </p:sp>
    </p:spTree>
    <p:extLst>
      <p:ext uri="{BB962C8B-B14F-4D97-AF65-F5344CB8AC3E}">
        <p14:creationId xmlns:p14="http://schemas.microsoft.com/office/powerpoint/2010/main" val="1899884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x-none" dirty="0"/>
          </a:p>
        </p:txBody>
      </p:sp>
      <p:sp>
        <p:nvSpPr>
          <p:cNvPr id="4" name="Slide Number Placeholder 3"/>
          <p:cNvSpPr>
            <a:spLocks noGrp="1"/>
          </p:cNvSpPr>
          <p:nvPr>
            <p:ph type="sldNum" sz="quarter" idx="5"/>
          </p:nvPr>
        </p:nvSpPr>
        <p:spPr/>
        <p:txBody>
          <a:bodyPr/>
          <a:lstStyle/>
          <a:p>
            <a:fld id="{0F0473D6-844A-4164-B971-5E1A7E78ECDC}" type="slidenum">
              <a:rPr lang="en-US" smtClean="0"/>
              <a:t>9</a:t>
            </a:fld>
            <a:endParaRPr lang="en-US"/>
          </a:p>
        </p:txBody>
      </p:sp>
    </p:spTree>
    <p:extLst>
      <p:ext uri="{BB962C8B-B14F-4D97-AF65-F5344CB8AC3E}">
        <p14:creationId xmlns:p14="http://schemas.microsoft.com/office/powerpoint/2010/main" val="39596844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1049207"/>
          </a:xfrm>
        </p:spPr>
        <p:txBody>
          <a:bodyPr anchor="b">
            <a:normAutofit/>
          </a:bodyPr>
          <a:lstStyle>
            <a:lvl1pPr algn="l">
              <a:defRPr sz="6000">
                <a:solidFill>
                  <a:schemeClr val="accent4"/>
                </a:solidFill>
              </a:defRPr>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2359071"/>
            <a:ext cx="11036808" cy="947173"/>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603438" y="2173919"/>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04B876E6-CA4D-C74B-9BE0-F16C1DAF134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438" y="5896430"/>
            <a:ext cx="2403120" cy="958509"/>
          </a:xfrm>
          <a:prstGeom prst="rect">
            <a:avLst/>
          </a:prstGeom>
        </p:spPr>
      </p:pic>
      <p:sp>
        <p:nvSpPr>
          <p:cNvPr id="11" name="TextBox 10">
            <a:extLst>
              <a:ext uri="{FF2B5EF4-FFF2-40B4-BE49-F238E27FC236}">
                <a16:creationId xmlns:a16="http://schemas.microsoft.com/office/drawing/2014/main" id="{BEFE36C8-8F57-2143-AB2D-5015913FCFCC}"/>
              </a:ext>
            </a:extLst>
          </p:cNvPr>
          <p:cNvSpPr txBox="1"/>
          <p:nvPr userDrawn="1"/>
        </p:nvSpPr>
        <p:spPr>
          <a:xfrm>
            <a:off x="3033924" y="6289777"/>
            <a:ext cx="2106667" cy="253916"/>
          </a:xfrm>
          <a:prstGeom prst="rect">
            <a:avLst/>
          </a:prstGeom>
          <a:noFill/>
        </p:spPr>
        <p:txBody>
          <a:bodyPr wrap="none" rtlCol="0">
            <a:spAutoFit/>
          </a:bodyPr>
          <a:lstStyle/>
          <a:p>
            <a:r>
              <a:rPr lang="en-US" sz="1050" dirty="0">
                <a:solidFill>
                  <a:schemeClr val="tx1"/>
                </a:solidFill>
              </a:rPr>
              <a:t>Thomas Zarouchas | CONNECT</a:t>
            </a:r>
            <a:endParaRPr lang="x-none" sz="1050" dirty="0">
              <a:solidFill>
                <a:schemeClr val="tx1"/>
              </a:solidFill>
            </a:endParaRPr>
          </a:p>
        </p:txBody>
      </p:sp>
      <p:cxnSp>
        <p:nvCxnSpPr>
          <p:cNvPr id="12" name="Straight Connector 11">
            <a:extLst>
              <a:ext uri="{FF2B5EF4-FFF2-40B4-BE49-F238E27FC236}">
                <a16:creationId xmlns:a16="http://schemas.microsoft.com/office/drawing/2014/main" id="{A356FD7C-EAD8-9940-9D5D-F967F064074C}"/>
              </a:ext>
            </a:extLst>
          </p:cNvPr>
          <p:cNvCxnSpPr/>
          <p:nvPr userDrawn="1"/>
        </p:nvCxnSpPr>
        <p:spPr>
          <a:xfrm flipH="1">
            <a:off x="603438" y="5937480"/>
            <a:ext cx="10167456" cy="2253"/>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BA8BC511-555F-3B46-87D7-266160D2EE8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68376" y="5367455"/>
            <a:ext cx="1037595" cy="1079980"/>
          </a:xfrm>
          <a:prstGeom prst="rect">
            <a:avLst/>
          </a:prstGeom>
        </p:spPr>
      </p:pic>
    </p:spTree>
    <p:extLst>
      <p:ext uri="{BB962C8B-B14F-4D97-AF65-F5344CB8AC3E}">
        <p14:creationId xmlns:p14="http://schemas.microsoft.com/office/powerpoint/2010/main" val="370977872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lvl1pPr>
              <a:defRPr>
                <a:solidFill>
                  <a:schemeClr val="accent4"/>
                </a:solidFill>
              </a:defRPr>
            </a:lvl1p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12/7/2021</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708964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12/7/2021</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924487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79A6DB05-9FB5-4B07-8675-74C23D4FD89D}"/>
              </a:ext>
            </a:extLst>
          </p:cNvPr>
          <p:cNvSpPr/>
          <p:nvPr/>
        </p:nvSpPr>
        <p:spPr>
          <a:xfrm>
            <a:off x="498834" y="448454"/>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210710"/>
            <a:ext cx="10168128" cy="1179576"/>
          </a:xfrm>
        </p:spPr>
        <p:txBody>
          <a:bodyPr>
            <a:normAutofit/>
          </a:bodyPr>
          <a:lstStyle>
            <a:lvl1pPr>
              <a:defRPr sz="3200">
                <a:solidFill>
                  <a:schemeClr val="accent4"/>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1634523"/>
            <a:ext cx="10168128" cy="397114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a:extLst>
              <a:ext uri="{FF2B5EF4-FFF2-40B4-BE49-F238E27FC236}">
                <a16:creationId xmlns:a16="http://schemas.microsoft.com/office/drawing/2014/main" id="{3D5896AA-A2CE-D148-A4DE-AF082C8F313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5847" y="5810522"/>
            <a:ext cx="2403120" cy="958509"/>
          </a:xfrm>
          <a:prstGeom prst="rect">
            <a:avLst/>
          </a:prstGeom>
        </p:spPr>
      </p:pic>
      <p:sp>
        <p:nvSpPr>
          <p:cNvPr id="13" name="TextBox 12">
            <a:extLst>
              <a:ext uri="{FF2B5EF4-FFF2-40B4-BE49-F238E27FC236}">
                <a16:creationId xmlns:a16="http://schemas.microsoft.com/office/drawing/2014/main" id="{19531C60-DE51-4E41-A612-944671845900}"/>
              </a:ext>
            </a:extLst>
          </p:cNvPr>
          <p:cNvSpPr txBox="1"/>
          <p:nvPr userDrawn="1"/>
        </p:nvSpPr>
        <p:spPr>
          <a:xfrm>
            <a:off x="2818967" y="6239925"/>
            <a:ext cx="2106667" cy="253916"/>
          </a:xfrm>
          <a:prstGeom prst="rect">
            <a:avLst/>
          </a:prstGeom>
          <a:noFill/>
        </p:spPr>
        <p:txBody>
          <a:bodyPr wrap="none" rtlCol="0">
            <a:spAutoFit/>
          </a:bodyPr>
          <a:lstStyle/>
          <a:p>
            <a:r>
              <a:rPr lang="en-US" sz="1050" dirty="0">
                <a:solidFill>
                  <a:schemeClr val="tx1"/>
                </a:solidFill>
              </a:rPr>
              <a:t>Thomas Zarouchas | CONNECT</a:t>
            </a:r>
            <a:endParaRPr lang="x-none" sz="1050" dirty="0">
              <a:solidFill>
                <a:schemeClr val="tx1"/>
              </a:solidFill>
            </a:endParaRPr>
          </a:p>
        </p:txBody>
      </p:sp>
      <p:cxnSp>
        <p:nvCxnSpPr>
          <p:cNvPr id="14" name="Straight Connector 13">
            <a:extLst>
              <a:ext uri="{FF2B5EF4-FFF2-40B4-BE49-F238E27FC236}">
                <a16:creationId xmlns:a16="http://schemas.microsoft.com/office/drawing/2014/main" id="{E2CB85E0-E58D-AB4E-8377-F0E30EA4E775}"/>
              </a:ext>
            </a:extLst>
          </p:cNvPr>
          <p:cNvCxnSpPr>
            <a:cxnSpLocks/>
          </p:cNvCxnSpPr>
          <p:nvPr userDrawn="1"/>
        </p:nvCxnSpPr>
        <p:spPr>
          <a:xfrm flipH="1">
            <a:off x="5029200" y="6366883"/>
            <a:ext cx="5603953"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56420919-BB5A-9C43-8FE7-32AC113DA74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736719" y="5849907"/>
            <a:ext cx="790302" cy="822585"/>
          </a:xfrm>
          <a:prstGeom prst="rect">
            <a:avLst/>
          </a:prstGeom>
        </p:spPr>
      </p:pic>
    </p:spTree>
    <p:extLst>
      <p:ext uri="{BB962C8B-B14F-4D97-AF65-F5344CB8AC3E}">
        <p14:creationId xmlns:p14="http://schemas.microsoft.com/office/powerpoint/2010/main" val="479502470"/>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solidFill>
                  <a:schemeClr val="accent4"/>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12/7/2021</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680661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solidFill>
                  <a:schemeClr val="accent4"/>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12/7/2021</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783421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solidFill>
                  <a:schemeClr val="accent4"/>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12/7/2021</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506851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solidFill>
                  <a:schemeClr val="accent4"/>
                </a:solidFill>
              </a:defRPr>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12/7/2021</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67329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12/7/2021</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027326201"/>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solidFill>
                  <a:schemeClr val="accent4"/>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12/7/2021</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4265962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solidFill>
                  <a:schemeClr val="accent4"/>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12/7/2021</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721845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12/7/2021</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3760712807"/>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Lst>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connect-erasmusproject.eu/index.php/en/" TargetMode="External"/><Relationship Id="rId7"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hyperlink" Target="https://www.facebook.com/ConnectErasmusProject" TargetMode="External"/><Relationship Id="rId4" Type="http://schemas.openxmlformats.org/officeDocument/2006/relationships/hyperlink" Target="https://twitter.com/CErasmusproject"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9.xml"/><Relationship Id="rId6" Type="http://schemas.openxmlformats.org/officeDocument/2006/relationships/image" Target="../media/image7.png"/><Relationship Id="rId5" Type="http://schemas.openxmlformats.org/officeDocument/2006/relationships/image" Target="../media/image4.jpe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79439AE-B19D-314F-BAFE-55033138F70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726109" y="1204046"/>
            <a:ext cx="8522219" cy="5776170"/>
          </a:xfrm>
          <a:prstGeom prst="rect">
            <a:avLst/>
          </a:prstGeom>
        </p:spPr>
      </p:pic>
      <p:pic>
        <p:nvPicPr>
          <p:cNvPr id="3" name="Picture 2" descr="Graphical user interface, text, application&#10;&#10;Description automatically generated">
            <a:extLst>
              <a:ext uri="{FF2B5EF4-FFF2-40B4-BE49-F238E27FC236}">
                <a16:creationId xmlns:a16="http://schemas.microsoft.com/office/drawing/2014/main" id="{4735556D-9753-684D-958E-F27EAF8BE2BE}"/>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991671" y="299677"/>
            <a:ext cx="2655178" cy="734274"/>
          </a:xfrm>
          <a:prstGeom prst="rect">
            <a:avLst/>
          </a:prstGeom>
        </p:spPr>
      </p:pic>
      <p:sp>
        <p:nvSpPr>
          <p:cNvPr id="4" name="TextBox 3">
            <a:extLst>
              <a:ext uri="{FF2B5EF4-FFF2-40B4-BE49-F238E27FC236}">
                <a16:creationId xmlns:a16="http://schemas.microsoft.com/office/drawing/2014/main" id="{20D9A3F7-6E5A-A74F-9395-5ED1C4E40E86}"/>
              </a:ext>
            </a:extLst>
          </p:cNvPr>
          <p:cNvSpPr txBox="1"/>
          <p:nvPr/>
        </p:nvSpPr>
        <p:spPr>
          <a:xfrm>
            <a:off x="3969428" y="0"/>
            <a:ext cx="5307401" cy="1461454"/>
          </a:xfrm>
          <a:prstGeom prst="rect">
            <a:avLst/>
          </a:prstGeom>
          <a:solidFill>
            <a:srgbClr val="FFFFFF">
              <a:alpha val="0"/>
            </a:srgbClr>
          </a:solidFill>
        </p:spPr>
        <p:txBody>
          <a:bodyPr wrap="square" lIns="360000" tIns="360000" rIns="360000" bIns="432000">
            <a:spAutoFit/>
          </a:bodyPr>
          <a:lstStyle/>
          <a:p>
            <a:r>
              <a:rPr lang="en-US" sz="1600" b="1" dirty="0"/>
              <a:t>CONNECT</a:t>
            </a:r>
            <a:r>
              <a:rPr lang="en-US" sz="1600" dirty="0"/>
              <a:t> - Upskilling of </a:t>
            </a:r>
            <a:r>
              <a:rPr lang="en-US" sz="1600" dirty="0" err="1"/>
              <a:t>s</a:t>
            </a:r>
            <a:r>
              <a:rPr lang="en-US" sz="1600" b="1" dirty="0" err="1"/>
              <a:t>C</a:t>
            </a:r>
            <a:r>
              <a:rPr lang="en-US" sz="1600" dirty="0" err="1"/>
              <a:t>hools’</a:t>
            </a:r>
            <a:r>
              <a:rPr lang="en-US" sz="1600" dirty="0"/>
              <a:t> teachers </a:t>
            </a:r>
            <a:br>
              <a:rPr lang="en-US" sz="1600" dirty="0"/>
            </a:br>
            <a:r>
              <a:rPr lang="en-US" sz="1600" dirty="0"/>
              <a:t>to effectively support </a:t>
            </a:r>
            <a:r>
              <a:rPr lang="en-US" sz="1600" b="1" dirty="0" err="1"/>
              <a:t>ON</a:t>
            </a:r>
            <a:r>
              <a:rPr lang="en-US" sz="1600" dirty="0" err="1"/>
              <a:t>li</a:t>
            </a:r>
            <a:r>
              <a:rPr lang="en-US" sz="1600" b="1" dirty="0" err="1"/>
              <a:t>N</a:t>
            </a:r>
            <a:r>
              <a:rPr lang="en-US" sz="1600" dirty="0" err="1"/>
              <a:t>e</a:t>
            </a:r>
            <a:r>
              <a:rPr lang="en-US" sz="1600" dirty="0"/>
              <a:t> </a:t>
            </a:r>
            <a:r>
              <a:rPr lang="en-US" sz="1600" b="1" dirty="0" err="1"/>
              <a:t>E</a:t>
            </a:r>
            <a:r>
              <a:rPr lang="en-US" sz="1600" dirty="0" err="1"/>
              <a:t>du</a:t>
            </a:r>
            <a:r>
              <a:rPr lang="en-US" sz="1600" b="1" dirty="0" err="1"/>
              <a:t>C</a:t>
            </a:r>
            <a:r>
              <a:rPr lang="en-US" sz="1600" dirty="0" err="1"/>
              <a:t>a</a:t>
            </a:r>
            <a:r>
              <a:rPr lang="en-US" sz="1600" b="1" dirty="0" err="1"/>
              <a:t>T</a:t>
            </a:r>
            <a:r>
              <a:rPr lang="en-US" sz="1600" dirty="0" err="1"/>
              <a:t>ion</a:t>
            </a:r>
            <a:endParaRPr lang="en-US" sz="1600" dirty="0"/>
          </a:p>
          <a:p>
            <a:pPr algn="just"/>
            <a:r>
              <a:rPr lang="en-GB" sz="1100" b="1" dirty="0"/>
              <a:t>KA2 - Agreement Number </a:t>
            </a:r>
            <a:r>
              <a:rPr lang="en-GB" sz="1100" dirty="0"/>
              <a:t>: 2020-1-EL01-KA226-SCH-094578</a:t>
            </a:r>
            <a:endParaRPr lang="en-US" sz="1050" dirty="0"/>
          </a:p>
        </p:txBody>
      </p:sp>
      <p:sp>
        <p:nvSpPr>
          <p:cNvPr id="5" name="Rectangle 4">
            <a:extLst>
              <a:ext uri="{FF2B5EF4-FFF2-40B4-BE49-F238E27FC236}">
                <a16:creationId xmlns:a16="http://schemas.microsoft.com/office/drawing/2014/main" id="{B90AC9F0-07F4-AB45-BD21-3055F72F25A8}"/>
              </a:ext>
            </a:extLst>
          </p:cNvPr>
          <p:cNvSpPr/>
          <p:nvPr/>
        </p:nvSpPr>
        <p:spPr>
          <a:xfrm>
            <a:off x="3811719" y="334946"/>
            <a:ext cx="128016" cy="68113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84104EED-36EC-E447-B36C-2E0670F761E9}"/>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8942933" y="241628"/>
            <a:ext cx="2783659" cy="930630"/>
          </a:xfrm>
          <a:prstGeom prst="rect">
            <a:avLst/>
          </a:prstGeom>
        </p:spPr>
      </p:pic>
      <p:pic>
        <p:nvPicPr>
          <p:cNvPr id="7" name="Picture 6">
            <a:extLst>
              <a:ext uri="{FF2B5EF4-FFF2-40B4-BE49-F238E27FC236}">
                <a16:creationId xmlns:a16="http://schemas.microsoft.com/office/drawing/2014/main" id="{EC00CF1C-4B05-654E-8C4C-F0E2444A22C9}"/>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604653" y="4792348"/>
            <a:ext cx="3245079" cy="1070678"/>
          </a:xfrm>
          <a:prstGeom prst="rect">
            <a:avLst/>
          </a:prstGeom>
        </p:spPr>
      </p:pic>
      <p:sp>
        <p:nvSpPr>
          <p:cNvPr id="9" name="Rectangle 8">
            <a:extLst>
              <a:ext uri="{FF2B5EF4-FFF2-40B4-BE49-F238E27FC236}">
                <a16:creationId xmlns:a16="http://schemas.microsoft.com/office/drawing/2014/main" id="{87531C07-FBEA-F541-90A6-A205B183DA3D}"/>
              </a:ext>
            </a:extLst>
          </p:cNvPr>
          <p:cNvSpPr/>
          <p:nvPr/>
        </p:nvSpPr>
        <p:spPr>
          <a:xfrm>
            <a:off x="8551637" y="334946"/>
            <a:ext cx="128016" cy="68113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4"/>
              </a:solidFill>
            </a:endParaRPr>
          </a:p>
        </p:txBody>
      </p:sp>
      <p:sp>
        <p:nvSpPr>
          <p:cNvPr id="10" name="TextBox 9">
            <a:extLst>
              <a:ext uri="{FF2B5EF4-FFF2-40B4-BE49-F238E27FC236}">
                <a16:creationId xmlns:a16="http://schemas.microsoft.com/office/drawing/2014/main" id="{0D3B4738-E3E1-B544-93E0-B9EF565E4814}"/>
              </a:ext>
            </a:extLst>
          </p:cNvPr>
          <p:cNvSpPr txBox="1"/>
          <p:nvPr/>
        </p:nvSpPr>
        <p:spPr>
          <a:xfrm>
            <a:off x="728275" y="2351719"/>
            <a:ext cx="3476508" cy="1323439"/>
          </a:xfrm>
          <a:prstGeom prst="rect">
            <a:avLst/>
          </a:prstGeom>
          <a:noFill/>
        </p:spPr>
        <p:txBody>
          <a:bodyPr wrap="square" rtlCol="0">
            <a:spAutoFit/>
          </a:bodyPr>
          <a:lstStyle/>
          <a:p>
            <a:r>
              <a:rPr lang="en-US" sz="4000" b="1" dirty="0">
                <a:solidFill>
                  <a:schemeClr val="accent4"/>
                </a:solidFill>
              </a:rPr>
              <a:t>CONNECT</a:t>
            </a:r>
          </a:p>
          <a:p>
            <a:r>
              <a:rPr lang="en-US" sz="4000" b="1" dirty="0">
                <a:solidFill>
                  <a:schemeClr val="accent4"/>
                </a:solidFill>
              </a:rPr>
              <a:t>Presentation </a:t>
            </a:r>
          </a:p>
        </p:txBody>
      </p:sp>
      <p:pic>
        <p:nvPicPr>
          <p:cNvPr id="12" name="Picture 11">
            <a:extLst>
              <a:ext uri="{FF2B5EF4-FFF2-40B4-BE49-F238E27FC236}">
                <a16:creationId xmlns:a16="http://schemas.microsoft.com/office/drawing/2014/main" id="{7517D88E-6E7F-4956-9195-B40A975B3F8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3903" y="346385"/>
            <a:ext cx="694979" cy="648589"/>
          </a:xfrm>
          <a:prstGeom prst="rect">
            <a:avLst/>
          </a:prstGeom>
        </p:spPr>
      </p:pic>
    </p:spTree>
    <p:extLst>
      <p:ext uri="{BB962C8B-B14F-4D97-AF65-F5344CB8AC3E}">
        <p14:creationId xmlns:p14="http://schemas.microsoft.com/office/powerpoint/2010/main" val="851827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E4F84-F1BB-49C0-94BC-D1D45DEFBB76}"/>
              </a:ext>
            </a:extLst>
          </p:cNvPr>
          <p:cNvSpPr>
            <a:spLocks noGrp="1"/>
          </p:cNvSpPr>
          <p:nvPr>
            <p:ph type="title"/>
          </p:nvPr>
        </p:nvSpPr>
        <p:spPr/>
        <p:txBody>
          <a:bodyPr>
            <a:normAutofit/>
          </a:bodyPr>
          <a:lstStyle/>
          <a:p>
            <a:r>
              <a:rPr lang="it-IT" dirty="0">
                <a:solidFill>
                  <a:schemeClr val="accent4">
                    <a:lumMod val="75000"/>
                  </a:schemeClr>
                </a:solidFill>
              </a:rPr>
              <a:t>General</a:t>
            </a:r>
            <a:endParaRPr lang="en-US" dirty="0">
              <a:solidFill>
                <a:schemeClr val="accent4">
                  <a:lumMod val="75000"/>
                </a:schemeClr>
              </a:solidFill>
            </a:endParaRPr>
          </a:p>
        </p:txBody>
      </p:sp>
      <p:sp>
        <p:nvSpPr>
          <p:cNvPr id="4" name="Content Placeholder 3">
            <a:extLst>
              <a:ext uri="{FF2B5EF4-FFF2-40B4-BE49-F238E27FC236}">
                <a16:creationId xmlns:a16="http://schemas.microsoft.com/office/drawing/2014/main" id="{EBCDADBC-5AB9-3044-8F2F-89A3E6F0AF9C}"/>
              </a:ext>
            </a:extLst>
          </p:cNvPr>
          <p:cNvSpPr>
            <a:spLocks noGrp="1"/>
          </p:cNvSpPr>
          <p:nvPr>
            <p:ph idx="1"/>
          </p:nvPr>
        </p:nvSpPr>
        <p:spPr>
          <a:xfrm>
            <a:off x="1115568" y="1509668"/>
            <a:ext cx="10168128" cy="4102857"/>
          </a:xfrm>
        </p:spPr>
        <p:txBody>
          <a:bodyPr>
            <a:normAutofit fontScale="77500" lnSpcReduction="20000"/>
          </a:bodyPr>
          <a:lstStyle/>
          <a:p>
            <a:pPr marL="0" indent="0" algn="just">
              <a:buNone/>
            </a:pPr>
            <a:r>
              <a:rPr lang="en-US" b="1" dirty="0"/>
              <a:t>Target Call: </a:t>
            </a:r>
            <a:r>
              <a:rPr lang="en-US" sz="2500" dirty="0"/>
              <a:t>Erasmus+ 2020 - Strategic partnerships in response of the COVID-19 situation</a:t>
            </a:r>
          </a:p>
          <a:p>
            <a:pPr algn="just"/>
            <a:endParaRPr lang="en-US" b="1" dirty="0"/>
          </a:p>
          <a:p>
            <a:pPr marL="0" indent="0" algn="just">
              <a:buNone/>
            </a:pPr>
            <a:r>
              <a:rPr lang="en-US" b="1" dirty="0"/>
              <a:t>Target Priority: </a:t>
            </a:r>
            <a:r>
              <a:rPr lang="en-US" sz="2500" dirty="0"/>
              <a:t>Partnerships for Digital Education Readiness (in the fields of school education, vocational education and training, and higher education). These projects aim at equipping education and training systems to face the challenges presented by the recent sudden shift to online and distance learning, including supporting teachers to develop digital competences and safeguarding the inclusive nature of learning opportunities </a:t>
            </a:r>
            <a:endParaRPr lang="en-US" sz="2500" b="1" dirty="0"/>
          </a:p>
          <a:p>
            <a:pPr algn="just"/>
            <a:endParaRPr lang="en-US" b="1" dirty="0"/>
          </a:p>
          <a:p>
            <a:pPr marL="0" indent="0" algn="just">
              <a:buNone/>
            </a:pPr>
            <a:r>
              <a:rPr lang="en-US" b="1" dirty="0"/>
              <a:t>CONNECT</a:t>
            </a:r>
          </a:p>
          <a:p>
            <a:pPr lvl="1"/>
            <a:r>
              <a:rPr lang="en-US" sz="2600" dirty="0"/>
              <a:t>Upskilling of </a:t>
            </a:r>
            <a:r>
              <a:rPr lang="en-US" sz="2600" dirty="0" err="1"/>
              <a:t>sChools’</a:t>
            </a:r>
            <a:r>
              <a:rPr lang="en-US" sz="2600" dirty="0"/>
              <a:t> teachers to effectively support </a:t>
            </a:r>
            <a:r>
              <a:rPr lang="en-US" sz="2600" dirty="0" err="1"/>
              <a:t>ONliNe</a:t>
            </a:r>
            <a:r>
              <a:rPr lang="en-US" sz="2600" dirty="0"/>
              <a:t> </a:t>
            </a:r>
            <a:r>
              <a:rPr lang="en-US" sz="2600" dirty="0" err="1"/>
              <a:t>EduCaTion</a:t>
            </a:r>
            <a:endParaRPr lang="en-US" sz="2600" dirty="0"/>
          </a:p>
          <a:p>
            <a:pPr lvl="1" algn="just"/>
            <a:r>
              <a:rPr lang="en-US" sz="2500" dirty="0"/>
              <a:t>28 months project (March 2021 – June 2023)</a:t>
            </a:r>
          </a:p>
          <a:p>
            <a:pPr lvl="1" algn="just"/>
            <a:r>
              <a:rPr lang="en-US" sz="2500" dirty="0"/>
              <a:t>Hellenic National Agency / IKY</a:t>
            </a:r>
          </a:p>
          <a:p>
            <a:pPr lvl="1"/>
            <a:endParaRPr lang="x-none" sz="2000" dirty="0"/>
          </a:p>
          <a:p>
            <a:pPr lvl="1"/>
            <a:endParaRPr lang="x-none" dirty="0"/>
          </a:p>
        </p:txBody>
      </p:sp>
    </p:spTree>
    <p:extLst>
      <p:ext uri="{BB962C8B-B14F-4D97-AF65-F5344CB8AC3E}">
        <p14:creationId xmlns:p14="http://schemas.microsoft.com/office/powerpoint/2010/main" val="4256643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E4F84-F1BB-49C0-94BC-D1D45DEFBB76}"/>
              </a:ext>
            </a:extLst>
          </p:cNvPr>
          <p:cNvSpPr>
            <a:spLocks noGrp="1"/>
          </p:cNvSpPr>
          <p:nvPr>
            <p:ph type="title"/>
          </p:nvPr>
        </p:nvSpPr>
        <p:spPr/>
        <p:txBody>
          <a:bodyPr>
            <a:normAutofit/>
          </a:bodyPr>
          <a:lstStyle/>
          <a:p>
            <a:r>
              <a:rPr lang="en-US" dirty="0">
                <a:solidFill>
                  <a:schemeClr val="accent4">
                    <a:lumMod val="75000"/>
                  </a:schemeClr>
                </a:solidFill>
              </a:rPr>
              <a:t>Consortium</a:t>
            </a:r>
          </a:p>
        </p:txBody>
      </p:sp>
      <p:pic>
        <p:nvPicPr>
          <p:cNvPr id="6" name="Picture 5">
            <a:extLst>
              <a:ext uri="{FF2B5EF4-FFF2-40B4-BE49-F238E27FC236}">
                <a16:creationId xmlns:a16="http://schemas.microsoft.com/office/drawing/2014/main" id="{D0130542-F1C0-4327-9138-9FBC7E0E68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2029" y="3078527"/>
            <a:ext cx="2050699" cy="1020668"/>
          </a:xfrm>
          <a:prstGeom prst="rect">
            <a:avLst/>
          </a:prstGeom>
        </p:spPr>
      </p:pic>
      <p:pic>
        <p:nvPicPr>
          <p:cNvPr id="12" name="Picture 11">
            <a:extLst>
              <a:ext uri="{FF2B5EF4-FFF2-40B4-BE49-F238E27FC236}">
                <a16:creationId xmlns:a16="http://schemas.microsoft.com/office/drawing/2014/main" id="{7A788DA7-E044-4134-9178-711D1970DA7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2345" y="1388187"/>
            <a:ext cx="1405040" cy="868981"/>
          </a:xfrm>
          <a:prstGeom prst="rect">
            <a:avLst/>
          </a:prstGeom>
        </p:spPr>
      </p:pic>
      <p:pic>
        <p:nvPicPr>
          <p:cNvPr id="13" name="Picture 12">
            <a:extLst>
              <a:ext uri="{FF2B5EF4-FFF2-40B4-BE49-F238E27FC236}">
                <a16:creationId xmlns:a16="http://schemas.microsoft.com/office/drawing/2014/main" id="{1E9C6D20-A82E-45A7-B0DD-B4CD3BDCE5F4}"/>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1254114" y="2927654"/>
            <a:ext cx="1593271" cy="1322415"/>
          </a:xfrm>
          <a:prstGeom prst="rect">
            <a:avLst/>
          </a:prstGeom>
        </p:spPr>
      </p:pic>
      <p:pic>
        <p:nvPicPr>
          <p:cNvPr id="15" name="Picture 14">
            <a:extLst>
              <a:ext uri="{FF2B5EF4-FFF2-40B4-BE49-F238E27FC236}">
                <a16:creationId xmlns:a16="http://schemas.microsoft.com/office/drawing/2014/main" id="{555DBC9C-88B8-4571-9539-8D1F25AE25C3}"/>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8166049" y="3202051"/>
            <a:ext cx="1981633" cy="737607"/>
          </a:xfrm>
          <a:prstGeom prst="rect">
            <a:avLst/>
          </a:prstGeom>
        </p:spPr>
      </p:pic>
      <p:sp>
        <p:nvSpPr>
          <p:cNvPr id="3" name="TextBox 2">
            <a:extLst>
              <a:ext uri="{FF2B5EF4-FFF2-40B4-BE49-F238E27FC236}">
                <a16:creationId xmlns:a16="http://schemas.microsoft.com/office/drawing/2014/main" id="{0F77EC5D-BF7F-2C42-A1F5-2CCE7EE329B8}"/>
              </a:ext>
            </a:extLst>
          </p:cNvPr>
          <p:cNvSpPr txBox="1"/>
          <p:nvPr/>
        </p:nvSpPr>
        <p:spPr>
          <a:xfrm>
            <a:off x="3174162" y="1371996"/>
            <a:ext cx="8163286" cy="984885"/>
          </a:xfrm>
          <a:prstGeom prst="rect">
            <a:avLst/>
          </a:prstGeom>
          <a:noFill/>
        </p:spPr>
        <p:txBody>
          <a:bodyPr wrap="square" rtlCol="0">
            <a:spAutoFit/>
          </a:bodyPr>
          <a:lstStyle/>
          <a:p>
            <a:r>
              <a:rPr lang="en-US" b="1" dirty="0"/>
              <a:t>Leading organization</a:t>
            </a:r>
          </a:p>
          <a:p>
            <a:r>
              <a:rPr lang="en-US" sz="2200" dirty="0"/>
              <a:t>Regional Directorate for Primary and Secondary Education </a:t>
            </a:r>
            <a:r>
              <a:rPr lang="en-US" i="1" dirty="0"/>
              <a:t>(Greece)</a:t>
            </a:r>
            <a:endParaRPr lang="en-GR" i="1" dirty="0"/>
          </a:p>
        </p:txBody>
      </p:sp>
      <p:sp>
        <p:nvSpPr>
          <p:cNvPr id="7" name="TextBox 6">
            <a:extLst>
              <a:ext uri="{FF2B5EF4-FFF2-40B4-BE49-F238E27FC236}">
                <a16:creationId xmlns:a16="http://schemas.microsoft.com/office/drawing/2014/main" id="{781EB42C-B790-8943-B168-9C8C740FF833}"/>
              </a:ext>
            </a:extLst>
          </p:cNvPr>
          <p:cNvSpPr txBox="1"/>
          <p:nvPr/>
        </p:nvSpPr>
        <p:spPr>
          <a:xfrm>
            <a:off x="1413163" y="4501119"/>
            <a:ext cx="2576945" cy="923330"/>
          </a:xfrm>
          <a:prstGeom prst="rect">
            <a:avLst/>
          </a:prstGeom>
          <a:noFill/>
        </p:spPr>
        <p:txBody>
          <a:bodyPr wrap="square" rtlCol="0">
            <a:spAutoFit/>
          </a:bodyPr>
          <a:lstStyle/>
          <a:p>
            <a:r>
              <a:rPr lang="en-US" dirty="0"/>
              <a:t>Computer Technology and Institute and Press “Diophantus” </a:t>
            </a:r>
            <a:r>
              <a:rPr lang="en-US" sz="1600" i="1" dirty="0"/>
              <a:t>(Greece)</a:t>
            </a:r>
            <a:endParaRPr lang="en-GR" dirty="0"/>
          </a:p>
        </p:txBody>
      </p:sp>
      <p:sp>
        <p:nvSpPr>
          <p:cNvPr id="11" name="TextBox 10">
            <a:extLst>
              <a:ext uri="{FF2B5EF4-FFF2-40B4-BE49-F238E27FC236}">
                <a16:creationId xmlns:a16="http://schemas.microsoft.com/office/drawing/2014/main" id="{62DD67B6-960E-6041-9832-7DDF26EC7D50}"/>
              </a:ext>
            </a:extLst>
          </p:cNvPr>
          <p:cNvSpPr txBox="1"/>
          <p:nvPr/>
        </p:nvSpPr>
        <p:spPr>
          <a:xfrm>
            <a:off x="4997424" y="4501119"/>
            <a:ext cx="2161309" cy="923330"/>
          </a:xfrm>
          <a:prstGeom prst="rect">
            <a:avLst/>
          </a:prstGeom>
          <a:noFill/>
        </p:spPr>
        <p:txBody>
          <a:bodyPr wrap="square" rtlCol="0">
            <a:spAutoFit/>
          </a:bodyPr>
          <a:lstStyle/>
          <a:p>
            <a:r>
              <a:rPr lang="en-US" dirty="0"/>
              <a:t>Institute for Educational Technology </a:t>
            </a:r>
            <a:r>
              <a:rPr lang="en-US" sz="1600" i="1" dirty="0"/>
              <a:t>(Italy)</a:t>
            </a:r>
          </a:p>
        </p:txBody>
      </p:sp>
      <p:sp>
        <p:nvSpPr>
          <p:cNvPr id="14" name="TextBox 13">
            <a:extLst>
              <a:ext uri="{FF2B5EF4-FFF2-40B4-BE49-F238E27FC236}">
                <a16:creationId xmlns:a16="http://schemas.microsoft.com/office/drawing/2014/main" id="{4CBC69C4-8475-9A45-8CAA-7FBEA2F3C250}"/>
              </a:ext>
            </a:extLst>
          </p:cNvPr>
          <p:cNvSpPr txBox="1"/>
          <p:nvPr/>
        </p:nvSpPr>
        <p:spPr>
          <a:xfrm>
            <a:off x="8166049" y="4501119"/>
            <a:ext cx="1981633" cy="646331"/>
          </a:xfrm>
          <a:prstGeom prst="rect">
            <a:avLst/>
          </a:prstGeom>
          <a:noFill/>
        </p:spPr>
        <p:txBody>
          <a:bodyPr wrap="square" rtlCol="0">
            <a:spAutoFit/>
          </a:bodyPr>
          <a:lstStyle/>
          <a:p>
            <a:r>
              <a:rPr lang="en-US" dirty="0"/>
              <a:t>University of Cyprus </a:t>
            </a:r>
            <a:r>
              <a:rPr lang="en-US" sz="1600" i="1" dirty="0"/>
              <a:t>(Cyprus)</a:t>
            </a:r>
          </a:p>
        </p:txBody>
      </p:sp>
      <p:sp>
        <p:nvSpPr>
          <p:cNvPr id="18" name="TextBox 17">
            <a:extLst>
              <a:ext uri="{FF2B5EF4-FFF2-40B4-BE49-F238E27FC236}">
                <a16:creationId xmlns:a16="http://schemas.microsoft.com/office/drawing/2014/main" id="{D5BA7B99-A548-D34A-9281-CEC5FD68F9E9}"/>
              </a:ext>
            </a:extLst>
          </p:cNvPr>
          <p:cNvSpPr txBox="1"/>
          <p:nvPr/>
        </p:nvSpPr>
        <p:spPr>
          <a:xfrm>
            <a:off x="1302881" y="2606869"/>
            <a:ext cx="3331553" cy="374073"/>
          </a:xfrm>
          <a:prstGeom prst="rect">
            <a:avLst/>
          </a:prstGeom>
          <a:noFill/>
        </p:spPr>
        <p:txBody>
          <a:bodyPr wrap="square" rtlCol="0">
            <a:spAutoFit/>
          </a:bodyPr>
          <a:lstStyle/>
          <a:p>
            <a:r>
              <a:rPr lang="en-US" b="1" dirty="0"/>
              <a:t>Partners</a:t>
            </a:r>
            <a:endParaRPr lang="en-GR" dirty="0"/>
          </a:p>
        </p:txBody>
      </p:sp>
    </p:spTree>
    <p:extLst>
      <p:ext uri="{BB962C8B-B14F-4D97-AF65-F5344CB8AC3E}">
        <p14:creationId xmlns:p14="http://schemas.microsoft.com/office/powerpoint/2010/main" val="799907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E4F84-F1BB-49C0-94BC-D1D45DEFBB76}"/>
              </a:ext>
            </a:extLst>
          </p:cNvPr>
          <p:cNvSpPr>
            <a:spLocks noGrp="1"/>
          </p:cNvSpPr>
          <p:nvPr>
            <p:ph type="title"/>
          </p:nvPr>
        </p:nvSpPr>
        <p:spPr/>
        <p:txBody>
          <a:bodyPr>
            <a:normAutofit/>
          </a:bodyPr>
          <a:lstStyle/>
          <a:p>
            <a:r>
              <a:rPr lang="it-IT" dirty="0">
                <a:solidFill>
                  <a:schemeClr val="accent4">
                    <a:lumMod val="75000"/>
                  </a:schemeClr>
                </a:solidFill>
              </a:rPr>
              <a:t>CONNECT </a:t>
            </a:r>
            <a:r>
              <a:rPr lang="it-IT" sz="2800" dirty="0">
                <a:solidFill>
                  <a:schemeClr val="accent4">
                    <a:lumMod val="75000"/>
                  </a:schemeClr>
                </a:solidFill>
              </a:rPr>
              <a:t>(1)</a:t>
            </a:r>
            <a:endParaRPr lang="en-US" dirty="0">
              <a:solidFill>
                <a:schemeClr val="accent4">
                  <a:lumMod val="75000"/>
                </a:schemeClr>
              </a:solidFill>
            </a:endParaRPr>
          </a:p>
        </p:txBody>
      </p:sp>
      <p:sp>
        <p:nvSpPr>
          <p:cNvPr id="4" name="Content Placeholder 3">
            <a:extLst>
              <a:ext uri="{FF2B5EF4-FFF2-40B4-BE49-F238E27FC236}">
                <a16:creationId xmlns:a16="http://schemas.microsoft.com/office/drawing/2014/main" id="{EBCDADBC-5AB9-3044-8F2F-89A3E6F0AF9C}"/>
              </a:ext>
            </a:extLst>
          </p:cNvPr>
          <p:cNvSpPr>
            <a:spLocks noGrp="1"/>
          </p:cNvSpPr>
          <p:nvPr>
            <p:ph idx="1"/>
          </p:nvPr>
        </p:nvSpPr>
        <p:spPr>
          <a:xfrm>
            <a:off x="1115568" y="1390286"/>
            <a:ext cx="10168128" cy="4402774"/>
          </a:xfrm>
        </p:spPr>
        <p:txBody>
          <a:bodyPr>
            <a:normAutofit/>
          </a:bodyPr>
          <a:lstStyle/>
          <a:p>
            <a:pPr marL="0" indent="0">
              <a:buNone/>
            </a:pPr>
            <a:r>
              <a:rPr lang="en-US" b="1" dirty="0"/>
              <a:t>Topics addressed</a:t>
            </a:r>
          </a:p>
          <a:p>
            <a:pPr lvl="1"/>
            <a:r>
              <a:rPr lang="en-US" dirty="0"/>
              <a:t>ICT – new technologies – digital competences</a:t>
            </a:r>
          </a:p>
          <a:p>
            <a:pPr lvl="1"/>
            <a:r>
              <a:rPr lang="en-US" dirty="0"/>
              <a:t>Open and distance learning</a:t>
            </a:r>
          </a:p>
          <a:p>
            <a:pPr lvl="1"/>
            <a:r>
              <a:rPr lang="en-US" dirty="0"/>
              <a:t>Pedagogy and didactics</a:t>
            </a:r>
          </a:p>
          <a:p>
            <a:pPr marL="0" indent="0">
              <a:buNone/>
            </a:pPr>
            <a:r>
              <a:rPr lang="en-US" b="1" dirty="0"/>
              <a:t>Target group</a:t>
            </a:r>
          </a:p>
          <a:p>
            <a:pPr lvl="1"/>
            <a:r>
              <a:rPr lang="en-US" dirty="0"/>
              <a:t>Teachers and students of secondary schools</a:t>
            </a:r>
          </a:p>
          <a:p>
            <a:pPr lvl="1"/>
            <a:r>
              <a:rPr lang="en-US" dirty="0"/>
              <a:t>Policy makers involved in school education</a:t>
            </a:r>
          </a:p>
          <a:p>
            <a:pPr lvl="1"/>
            <a:r>
              <a:rPr lang="en-US" dirty="0"/>
              <a:t>Pedagogical institutions</a:t>
            </a:r>
          </a:p>
          <a:p>
            <a:pPr lvl="1"/>
            <a:r>
              <a:rPr lang="en-US" dirty="0"/>
              <a:t>Organizations and associations related to school education</a:t>
            </a:r>
          </a:p>
          <a:p>
            <a:pPr lvl="1"/>
            <a:endParaRPr lang="en-US" sz="1600" dirty="0"/>
          </a:p>
          <a:p>
            <a:pPr lvl="1"/>
            <a:endParaRPr lang="x-none" sz="2000" dirty="0"/>
          </a:p>
          <a:p>
            <a:pPr lvl="1"/>
            <a:endParaRPr lang="x-none" dirty="0"/>
          </a:p>
        </p:txBody>
      </p:sp>
    </p:spTree>
    <p:extLst>
      <p:ext uri="{BB962C8B-B14F-4D97-AF65-F5344CB8AC3E}">
        <p14:creationId xmlns:p14="http://schemas.microsoft.com/office/powerpoint/2010/main" val="2622308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E4F84-F1BB-49C0-94BC-D1D45DEFBB76}"/>
              </a:ext>
            </a:extLst>
          </p:cNvPr>
          <p:cNvSpPr>
            <a:spLocks noGrp="1"/>
          </p:cNvSpPr>
          <p:nvPr>
            <p:ph type="title"/>
          </p:nvPr>
        </p:nvSpPr>
        <p:spPr/>
        <p:txBody>
          <a:bodyPr>
            <a:normAutofit/>
          </a:bodyPr>
          <a:lstStyle/>
          <a:p>
            <a:r>
              <a:rPr lang="it-IT" dirty="0">
                <a:solidFill>
                  <a:schemeClr val="accent4">
                    <a:lumMod val="75000"/>
                  </a:schemeClr>
                </a:solidFill>
              </a:rPr>
              <a:t>CONNECT </a:t>
            </a:r>
            <a:r>
              <a:rPr lang="it-IT" sz="2800" dirty="0">
                <a:solidFill>
                  <a:schemeClr val="accent4">
                    <a:lumMod val="75000"/>
                  </a:schemeClr>
                </a:solidFill>
              </a:rPr>
              <a:t>(2)</a:t>
            </a:r>
            <a:endParaRPr lang="en-US" dirty="0">
              <a:solidFill>
                <a:schemeClr val="accent4">
                  <a:lumMod val="75000"/>
                </a:schemeClr>
              </a:solidFill>
            </a:endParaRPr>
          </a:p>
        </p:txBody>
      </p:sp>
      <p:sp>
        <p:nvSpPr>
          <p:cNvPr id="4" name="Content Placeholder 3">
            <a:extLst>
              <a:ext uri="{FF2B5EF4-FFF2-40B4-BE49-F238E27FC236}">
                <a16:creationId xmlns:a16="http://schemas.microsoft.com/office/drawing/2014/main" id="{EBCDADBC-5AB9-3044-8F2F-89A3E6F0AF9C}"/>
              </a:ext>
            </a:extLst>
          </p:cNvPr>
          <p:cNvSpPr>
            <a:spLocks noGrp="1"/>
          </p:cNvSpPr>
          <p:nvPr>
            <p:ph idx="1"/>
          </p:nvPr>
        </p:nvSpPr>
        <p:spPr>
          <a:xfrm>
            <a:off x="1115568" y="1496291"/>
            <a:ext cx="10168128" cy="4296769"/>
          </a:xfrm>
        </p:spPr>
        <p:txBody>
          <a:bodyPr>
            <a:normAutofit lnSpcReduction="10000"/>
          </a:bodyPr>
          <a:lstStyle/>
          <a:p>
            <a:pPr marL="0" indent="0">
              <a:buNone/>
            </a:pPr>
            <a:r>
              <a:rPr lang="en-US" b="1" dirty="0"/>
              <a:t>Objectives</a:t>
            </a:r>
          </a:p>
          <a:p>
            <a:pPr lvl="1"/>
            <a:r>
              <a:rPr lang="en-US" sz="2200" dirty="0"/>
              <a:t>To develop the digital pedagogical competences of teachers, enabling them to deliver high quality online courses based on novel educational scenarios.</a:t>
            </a:r>
          </a:p>
          <a:p>
            <a:pPr lvl="1"/>
            <a:r>
              <a:rPr lang="en-US" sz="2200" dirty="0"/>
              <a:t>To make teachers aware of how to best incorporate digital online technology into subject-specific teaching and learning: Language, Physics and Mathematics </a:t>
            </a:r>
          </a:p>
          <a:p>
            <a:pPr lvl="1"/>
            <a:r>
              <a:rPr lang="en-US" sz="2200" dirty="0"/>
              <a:t>To increase the teachers’ and schools’ interest, especially during the post-COVID19 period, in using ICT for online education, by publishing good practices and teacher guidelines in online education among students and teachers.</a:t>
            </a:r>
          </a:p>
          <a:p>
            <a:endParaRPr lang="en-US" sz="2000" dirty="0"/>
          </a:p>
          <a:p>
            <a:pPr lvl="1"/>
            <a:endParaRPr lang="x-none" sz="2000" dirty="0"/>
          </a:p>
          <a:p>
            <a:pPr lvl="1"/>
            <a:endParaRPr lang="x-none" dirty="0"/>
          </a:p>
        </p:txBody>
      </p:sp>
    </p:spTree>
    <p:extLst>
      <p:ext uri="{BB962C8B-B14F-4D97-AF65-F5344CB8AC3E}">
        <p14:creationId xmlns:p14="http://schemas.microsoft.com/office/powerpoint/2010/main" val="3095444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E4F84-F1BB-49C0-94BC-D1D45DEFBB76}"/>
              </a:ext>
            </a:extLst>
          </p:cNvPr>
          <p:cNvSpPr>
            <a:spLocks noGrp="1"/>
          </p:cNvSpPr>
          <p:nvPr>
            <p:ph type="title"/>
          </p:nvPr>
        </p:nvSpPr>
        <p:spPr/>
        <p:txBody>
          <a:bodyPr>
            <a:normAutofit/>
          </a:bodyPr>
          <a:lstStyle/>
          <a:p>
            <a:r>
              <a:rPr lang="it-IT" dirty="0">
                <a:solidFill>
                  <a:schemeClr val="accent4">
                    <a:lumMod val="75000"/>
                  </a:schemeClr>
                </a:solidFill>
              </a:rPr>
              <a:t>CONNECT </a:t>
            </a:r>
            <a:r>
              <a:rPr lang="it-IT" sz="2800" dirty="0">
                <a:solidFill>
                  <a:schemeClr val="accent4">
                    <a:lumMod val="75000"/>
                  </a:schemeClr>
                </a:solidFill>
              </a:rPr>
              <a:t>(3)</a:t>
            </a:r>
            <a:endParaRPr lang="en-US" dirty="0">
              <a:solidFill>
                <a:schemeClr val="accent4">
                  <a:lumMod val="75000"/>
                </a:schemeClr>
              </a:solidFill>
            </a:endParaRPr>
          </a:p>
        </p:txBody>
      </p:sp>
      <p:sp>
        <p:nvSpPr>
          <p:cNvPr id="4" name="Content Placeholder 3">
            <a:extLst>
              <a:ext uri="{FF2B5EF4-FFF2-40B4-BE49-F238E27FC236}">
                <a16:creationId xmlns:a16="http://schemas.microsoft.com/office/drawing/2014/main" id="{EBCDADBC-5AB9-3044-8F2F-89A3E6F0AF9C}"/>
              </a:ext>
            </a:extLst>
          </p:cNvPr>
          <p:cNvSpPr>
            <a:spLocks noGrp="1"/>
          </p:cNvSpPr>
          <p:nvPr>
            <p:ph idx="1"/>
          </p:nvPr>
        </p:nvSpPr>
        <p:spPr>
          <a:xfrm>
            <a:off x="1115568" y="1233055"/>
            <a:ext cx="10168128" cy="4884148"/>
          </a:xfrm>
        </p:spPr>
        <p:txBody>
          <a:bodyPr numCol="1">
            <a:normAutofit fontScale="85000" lnSpcReduction="10000"/>
          </a:bodyPr>
          <a:lstStyle/>
          <a:p>
            <a:pPr marL="0" indent="0">
              <a:buNone/>
            </a:pPr>
            <a:r>
              <a:rPr lang="en-US" b="1" dirty="0"/>
              <a:t>Methodological approach</a:t>
            </a:r>
          </a:p>
          <a:p>
            <a:pPr lvl="1"/>
            <a:r>
              <a:rPr lang="en-US" dirty="0"/>
              <a:t>5 Intellectual Outputs (IOs)</a:t>
            </a:r>
          </a:p>
          <a:p>
            <a:pPr lvl="2"/>
            <a:r>
              <a:rPr lang="en-US" dirty="0"/>
              <a:t>A study depicting the European educational landscape during the COVID-19 crisis.</a:t>
            </a:r>
          </a:p>
          <a:p>
            <a:pPr lvl="2"/>
            <a:r>
              <a:rPr lang="en-US" dirty="0"/>
              <a:t>A pedagogical framework underpinning the online delivery of courses in secondary schools in addition to the in-class activities.</a:t>
            </a:r>
          </a:p>
          <a:p>
            <a:pPr lvl="2"/>
            <a:r>
              <a:rPr lang="en-US" dirty="0"/>
              <a:t>Development of educational scenarios  </a:t>
            </a:r>
          </a:p>
          <a:p>
            <a:pPr lvl="3"/>
            <a:r>
              <a:rPr lang="en-US" dirty="0"/>
              <a:t>A core educational scenario for incorporating digital online technology into teaching and learning </a:t>
            </a:r>
          </a:p>
          <a:p>
            <a:pPr lvl="3"/>
            <a:r>
              <a:rPr lang="en-US" dirty="0"/>
              <a:t>24 educational scenarios for the subject-specific teaching of Language (8 scenarios), Physics (8 scenarios) and Mathematics (8 scenarios) according to the blended learning model.</a:t>
            </a:r>
          </a:p>
          <a:p>
            <a:pPr lvl="2"/>
            <a:r>
              <a:rPr lang="en-US" dirty="0"/>
              <a:t>Α MOOC for teachers upskilling on using digital technology for online education</a:t>
            </a:r>
          </a:p>
          <a:p>
            <a:pPr lvl="2"/>
            <a:r>
              <a:rPr lang="en-US" dirty="0"/>
              <a:t>Teacher’s guide</a:t>
            </a:r>
          </a:p>
          <a:p>
            <a:pPr lvl="2"/>
            <a:r>
              <a:rPr lang="en-US" dirty="0"/>
              <a:t>Recommendations for the adoption and exploitation of CONNECT approach</a:t>
            </a:r>
          </a:p>
          <a:p>
            <a:pPr lvl="1"/>
            <a:r>
              <a:rPr lang="en-US" dirty="0"/>
              <a:t>A face to face training event targeting at least 24 teachers from European schools</a:t>
            </a:r>
          </a:p>
          <a:p>
            <a:pPr lvl="1"/>
            <a:r>
              <a:rPr lang="en-US" dirty="0"/>
              <a:t>Multiplier Events</a:t>
            </a:r>
          </a:p>
          <a:p>
            <a:pPr lvl="2"/>
            <a:r>
              <a:rPr lang="en-US" dirty="0"/>
              <a:t>1 European and 2 National</a:t>
            </a:r>
          </a:p>
          <a:p>
            <a:pPr lvl="1"/>
            <a:r>
              <a:rPr lang="en-US" dirty="0"/>
              <a:t>Build a network of ambassadors</a:t>
            </a:r>
          </a:p>
          <a:p>
            <a:endParaRPr lang="en-US" sz="2000" dirty="0"/>
          </a:p>
          <a:p>
            <a:pPr lvl="1"/>
            <a:endParaRPr lang="x-none" sz="2000" dirty="0"/>
          </a:p>
          <a:p>
            <a:pPr lvl="1"/>
            <a:endParaRPr lang="x-none" dirty="0"/>
          </a:p>
        </p:txBody>
      </p:sp>
    </p:spTree>
    <p:extLst>
      <p:ext uri="{BB962C8B-B14F-4D97-AF65-F5344CB8AC3E}">
        <p14:creationId xmlns:p14="http://schemas.microsoft.com/office/powerpoint/2010/main" val="1626893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E4F84-F1BB-49C0-94BC-D1D45DEFBB76}"/>
              </a:ext>
            </a:extLst>
          </p:cNvPr>
          <p:cNvSpPr>
            <a:spLocks noGrp="1"/>
          </p:cNvSpPr>
          <p:nvPr>
            <p:ph type="title"/>
          </p:nvPr>
        </p:nvSpPr>
        <p:spPr/>
        <p:txBody>
          <a:bodyPr>
            <a:normAutofit/>
          </a:bodyPr>
          <a:lstStyle/>
          <a:p>
            <a:r>
              <a:rPr lang="it-IT" dirty="0">
                <a:solidFill>
                  <a:schemeClr val="accent4">
                    <a:lumMod val="75000"/>
                  </a:schemeClr>
                </a:solidFill>
              </a:rPr>
              <a:t>CONNECT </a:t>
            </a:r>
            <a:r>
              <a:rPr lang="it-IT" sz="2800" dirty="0">
                <a:solidFill>
                  <a:schemeClr val="accent4">
                    <a:lumMod val="75000"/>
                  </a:schemeClr>
                </a:solidFill>
              </a:rPr>
              <a:t>(4)</a:t>
            </a:r>
            <a:endParaRPr lang="en-US" dirty="0">
              <a:solidFill>
                <a:schemeClr val="accent4">
                  <a:lumMod val="75000"/>
                </a:schemeClr>
              </a:solidFill>
            </a:endParaRPr>
          </a:p>
        </p:txBody>
      </p:sp>
      <p:sp>
        <p:nvSpPr>
          <p:cNvPr id="4" name="Content Placeholder 3">
            <a:extLst>
              <a:ext uri="{FF2B5EF4-FFF2-40B4-BE49-F238E27FC236}">
                <a16:creationId xmlns:a16="http://schemas.microsoft.com/office/drawing/2014/main" id="{EBCDADBC-5AB9-3044-8F2F-89A3E6F0AF9C}"/>
              </a:ext>
            </a:extLst>
          </p:cNvPr>
          <p:cNvSpPr>
            <a:spLocks noGrp="1"/>
          </p:cNvSpPr>
          <p:nvPr>
            <p:ph idx="1"/>
          </p:nvPr>
        </p:nvSpPr>
        <p:spPr>
          <a:xfrm>
            <a:off x="1115568" y="1163782"/>
            <a:ext cx="10168128" cy="4756911"/>
          </a:xfrm>
        </p:spPr>
        <p:txBody>
          <a:bodyPr>
            <a:normAutofit fontScale="55000" lnSpcReduction="20000"/>
          </a:bodyPr>
          <a:lstStyle/>
          <a:p>
            <a:pPr marL="0" indent="0">
              <a:buNone/>
            </a:pPr>
            <a:r>
              <a:rPr lang="en-US" b="1" dirty="0"/>
              <a:t>Milestones</a:t>
            </a:r>
          </a:p>
          <a:p>
            <a:pPr lvl="1"/>
            <a:r>
              <a:rPr lang="en-US" sz="2900" b="1" dirty="0"/>
              <a:t>December 2021</a:t>
            </a:r>
          </a:p>
          <a:p>
            <a:pPr lvl="2"/>
            <a:r>
              <a:rPr lang="en-US" sz="2500" dirty="0"/>
              <a:t>IO1 -  A public report and the pedagogical framework  </a:t>
            </a:r>
          </a:p>
          <a:p>
            <a:pPr lvl="1"/>
            <a:r>
              <a:rPr lang="en-US" sz="2900" b="1" dirty="0"/>
              <a:t>February 2022</a:t>
            </a:r>
          </a:p>
          <a:p>
            <a:pPr lvl="2"/>
            <a:r>
              <a:rPr lang="en-US" sz="2500" dirty="0"/>
              <a:t>IO2 - A core educational scenario and 24 educational scenarios for the teaching of Language, Physics and Mathematics</a:t>
            </a:r>
          </a:p>
          <a:p>
            <a:pPr lvl="1"/>
            <a:r>
              <a:rPr lang="en-US" sz="2900" b="1" dirty="0"/>
              <a:t>September - November 2022</a:t>
            </a:r>
          </a:p>
          <a:p>
            <a:pPr lvl="2"/>
            <a:r>
              <a:rPr lang="en-US" sz="2500" dirty="0"/>
              <a:t>MOOC training</a:t>
            </a:r>
          </a:p>
          <a:p>
            <a:pPr lvl="1"/>
            <a:r>
              <a:rPr lang="en-US" sz="2900" b="1" dirty="0"/>
              <a:t>December 2022 – February 2023</a:t>
            </a:r>
          </a:p>
          <a:p>
            <a:pPr lvl="2"/>
            <a:r>
              <a:rPr lang="en-US" sz="2500" dirty="0"/>
              <a:t>A F2F training event @Athens</a:t>
            </a:r>
          </a:p>
          <a:p>
            <a:pPr lvl="2"/>
            <a:r>
              <a:rPr lang="en-US" sz="2500" dirty="0"/>
              <a:t>European Multiplier Event @Athens</a:t>
            </a:r>
          </a:p>
          <a:p>
            <a:pPr lvl="2"/>
            <a:r>
              <a:rPr lang="en-US" sz="2500" dirty="0"/>
              <a:t>Piloting of educational scenarios and online courses at school level</a:t>
            </a:r>
          </a:p>
          <a:p>
            <a:pPr lvl="2"/>
            <a:r>
              <a:rPr lang="en-US" sz="2500" dirty="0"/>
              <a:t>National Multiplier Events @Cyprus, @Palermo</a:t>
            </a:r>
          </a:p>
          <a:p>
            <a:pPr lvl="2"/>
            <a:r>
              <a:rPr lang="en-US" sz="2500" dirty="0"/>
              <a:t>Final teacher’s guide</a:t>
            </a:r>
          </a:p>
          <a:p>
            <a:pPr lvl="1"/>
            <a:r>
              <a:rPr lang="en-US" sz="2900" b="1" dirty="0"/>
              <a:t>June 2023</a:t>
            </a:r>
          </a:p>
          <a:p>
            <a:pPr lvl="2"/>
            <a:r>
              <a:rPr lang="en-US" sz="2500" dirty="0"/>
              <a:t>The exploitation plan that will present preconditions and recommendations for the adoption of CONNECT main outputs</a:t>
            </a:r>
            <a:endParaRPr lang="x-none" sz="2500" dirty="0"/>
          </a:p>
        </p:txBody>
      </p:sp>
    </p:spTree>
    <p:extLst>
      <p:ext uri="{BB962C8B-B14F-4D97-AF65-F5344CB8AC3E}">
        <p14:creationId xmlns:p14="http://schemas.microsoft.com/office/powerpoint/2010/main" val="1337857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E4F84-F1BB-49C0-94BC-D1D45DEFBB76}"/>
              </a:ext>
            </a:extLst>
          </p:cNvPr>
          <p:cNvSpPr>
            <a:spLocks noGrp="1"/>
          </p:cNvSpPr>
          <p:nvPr>
            <p:ph type="title"/>
          </p:nvPr>
        </p:nvSpPr>
        <p:spPr>
          <a:xfrm>
            <a:off x="1115568" y="219733"/>
            <a:ext cx="10168128" cy="1179576"/>
          </a:xfrm>
        </p:spPr>
        <p:txBody>
          <a:bodyPr>
            <a:normAutofit/>
          </a:bodyPr>
          <a:lstStyle/>
          <a:p>
            <a:r>
              <a:rPr lang="it-IT" dirty="0">
                <a:solidFill>
                  <a:schemeClr val="accent4">
                    <a:lumMod val="75000"/>
                  </a:schemeClr>
                </a:solidFill>
              </a:rPr>
              <a:t>CONNECT </a:t>
            </a:r>
            <a:r>
              <a:rPr lang="it-IT" sz="2800" dirty="0">
                <a:solidFill>
                  <a:schemeClr val="accent4">
                    <a:lumMod val="75000"/>
                  </a:schemeClr>
                </a:solidFill>
              </a:rPr>
              <a:t>(5)</a:t>
            </a:r>
            <a:endParaRPr lang="en-US" dirty="0">
              <a:solidFill>
                <a:schemeClr val="accent4">
                  <a:lumMod val="75000"/>
                </a:schemeClr>
              </a:solidFill>
            </a:endParaRPr>
          </a:p>
        </p:txBody>
      </p:sp>
      <p:sp>
        <p:nvSpPr>
          <p:cNvPr id="4" name="Content Placeholder 3">
            <a:extLst>
              <a:ext uri="{FF2B5EF4-FFF2-40B4-BE49-F238E27FC236}">
                <a16:creationId xmlns:a16="http://schemas.microsoft.com/office/drawing/2014/main" id="{EBCDADBC-5AB9-3044-8F2F-89A3E6F0AF9C}"/>
              </a:ext>
            </a:extLst>
          </p:cNvPr>
          <p:cNvSpPr>
            <a:spLocks noGrp="1"/>
          </p:cNvSpPr>
          <p:nvPr>
            <p:ph idx="1"/>
          </p:nvPr>
        </p:nvSpPr>
        <p:spPr>
          <a:xfrm>
            <a:off x="5623034" y="2072183"/>
            <a:ext cx="5517931" cy="3694176"/>
          </a:xfrm>
        </p:spPr>
        <p:txBody>
          <a:bodyPr>
            <a:normAutofit/>
          </a:bodyPr>
          <a:lstStyle/>
          <a:p>
            <a:pPr marL="0" indent="0">
              <a:buNone/>
            </a:pPr>
            <a:r>
              <a:rPr lang="en-US" sz="1800" b="1" dirty="0"/>
              <a:t>Project Website</a:t>
            </a:r>
            <a:endParaRPr lang="x-none" sz="1800" b="1" dirty="0"/>
          </a:p>
          <a:p>
            <a:pPr marL="457200" lvl="1" indent="0">
              <a:buNone/>
            </a:pPr>
            <a:r>
              <a:rPr lang="en-US" sz="1600" dirty="0">
                <a:hlinkClick r:id="rId3"/>
              </a:rPr>
              <a:t>https://connect-erasmusproject.eu/index.php/en/</a:t>
            </a:r>
            <a:endParaRPr lang="en-US" sz="1600" dirty="0"/>
          </a:p>
          <a:p>
            <a:pPr marL="0" indent="0">
              <a:buNone/>
            </a:pPr>
            <a:r>
              <a:rPr lang="en-US" sz="1800" b="1" dirty="0"/>
              <a:t>Social Media</a:t>
            </a:r>
          </a:p>
          <a:p>
            <a:pPr marL="457200" lvl="1" indent="0">
              <a:buNone/>
            </a:pPr>
            <a:r>
              <a:rPr lang="en-US" sz="1600" dirty="0">
                <a:hlinkClick r:id="rId4"/>
              </a:rPr>
              <a:t>https://twitter.com/CErasmusproject</a:t>
            </a:r>
            <a:endParaRPr lang="en-US" sz="1600" dirty="0"/>
          </a:p>
          <a:p>
            <a:pPr marL="914400" lvl="2" indent="0">
              <a:buNone/>
            </a:pPr>
            <a:r>
              <a:rPr lang="en-US" sz="1400" b="1" dirty="0"/>
              <a:t>@</a:t>
            </a:r>
            <a:r>
              <a:rPr lang="en-US" sz="1400" b="1" dirty="0" err="1"/>
              <a:t>CErasmusproject</a:t>
            </a:r>
            <a:r>
              <a:rPr lang="en-US" sz="1400" b="1" dirty="0"/>
              <a:t> </a:t>
            </a:r>
          </a:p>
          <a:p>
            <a:pPr marL="457200" lvl="1" indent="0">
              <a:buNone/>
            </a:pPr>
            <a:r>
              <a:rPr lang="en-US" sz="1600" dirty="0">
                <a:hlinkClick r:id="rId5"/>
              </a:rPr>
              <a:t>https://www.facebook.com/ConnectErasmusProject</a:t>
            </a:r>
            <a:r>
              <a:rPr lang="en-US" sz="1600" dirty="0"/>
              <a:t>  </a:t>
            </a:r>
          </a:p>
          <a:p>
            <a:endParaRPr lang="en-US" sz="1600" dirty="0"/>
          </a:p>
          <a:p>
            <a:pPr marL="457200" lvl="1" indent="0">
              <a:buNone/>
            </a:pPr>
            <a:r>
              <a:rPr lang="en-US" b="1" dirty="0"/>
              <a:t>#</a:t>
            </a:r>
            <a:r>
              <a:rPr lang="en-US" b="1" dirty="0" err="1"/>
              <a:t>ConnectErasmusProject</a:t>
            </a:r>
            <a:r>
              <a:rPr lang="en-US" b="1" dirty="0"/>
              <a:t> </a:t>
            </a:r>
            <a:endParaRPr lang="x-none" sz="1600" b="1" dirty="0"/>
          </a:p>
          <a:p>
            <a:pPr lvl="1"/>
            <a:endParaRPr lang="x-none" sz="1600" dirty="0"/>
          </a:p>
        </p:txBody>
      </p:sp>
      <p:grpSp>
        <p:nvGrpSpPr>
          <p:cNvPr id="7" name="Group 6">
            <a:extLst>
              <a:ext uri="{FF2B5EF4-FFF2-40B4-BE49-F238E27FC236}">
                <a16:creationId xmlns:a16="http://schemas.microsoft.com/office/drawing/2014/main" id="{CD9CFB81-0FD5-8449-A0DF-331E5DC294D9}"/>
              </a:ext>
            </a:extLst>
          </p:cNvPr>
          <p:cNvGrpSpPr/>
          <p:nvPr/>
        </p:nvGrpSpPr>
        <p:grpSpPr>
          <a:xfrm>
            <a:off x="0" y="1114095"/>
            <a:ext cx="6352568" cy="4860275"/>
            <a:chOff x="-664208" y="219733"/>
            <a:chExt cx="8963672" cy="6858000"/>
          </a:xfrm>
        </p:grpSpPr>
        <p:pic>
          <p:nvPicPr>
            <p:cNvPr id="6" name="Picture 5">
              <a:extLst>
                <a:ext uri="{FF2B5EF4-FFF2-40B4-BE49-F238E27FC236}">
                  <a16:creationId xmlns:a16="http://schemas.microsoft.com/office/drawing/2014/main" id="{A154EF7E-B856-0245-9A7F-3EE27D29FE5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4208" y="219733"/>
              <a:ext cx="8963672" cy="6858000"/>
            </a:xfrm>
            <a:prstGeom prst="rect">
              <a:avLst/>
            </a:prstGeom>
          </p:spPr>
        </p:pic>
        <p:pic>
          <p:nvPicPr>
            <p:cNvPr id="11" name="Picture 10">
              <a:extLst>
                <a:ext uri="{FF2B5EF4-FFF2-40B4-BE49-F238E27FC236}">
                  <a16:creationId xmlns:a16="http://schemas.microsoft.com/office/drawing/2014/main" id="{BBDDD6AB-3D63-4FDB-B652-F9A705918DA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685902" y="1755226"/>
              <a:ext cx="4795850" cy="2576035"/>
            </a:xfrm>
            <a:prstGeom prst="rect">
              <a:avLst/>
            </a:prstGeom>
          </p:spPr>
        </p:pic>
      </p:grpSp>
    </p:spTree>
    <p:extLst>
      <p:ext uri="{BB962C8B-B14F-4D97-AF65-F5344CB8AC3E}">
        <p14:creationId xmlns:p14="http://schemas.microsoft.com/office/powerpoint/2010/main" val="710394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B3F6FEB-3D5F-F944-AAB5-D3CE37D4BBF2}"/>
              </a:ext>
            </a:extLst>
          </p:cNvPr>
          <p:cNvSpPr txBox="1"/>
          <p:nvPr/>
        </p:nvSpPr>
        <p:spPr>
          <a:xfrm>
            <a:off x="5317066" y="2828835"/>
            <a:ext cx="5153334" cy="1200329"/>
          </a:xfrm>
          <a:prstGeom prst="rect">
            <a:avLst/>
          </a:prstGeom>
          <a:noFill/>
        </p:spPr>
        <p:txBody>
          <a:bodyPr wrap="none" rtlCol="0">
            <a:spAutoFit/>
          </a:bodyPr>
          <a:lstStyle/>
          <a:p>
            <a:r>
              <a:rPr lang="x-none" sz="7200" b="1" dirty="0">
                <a:solidFill>
                  <a:schemeClr val="accent4">
                    <a:lumMod val="75000"/>
                  </a:schemeClr>
                </a:solidFill>
              </a:rPr>
              <a:t>Thank you!</a:t>
            </a:r>
          </a:p>
        </p:txBody>
      </p:sp>
      <p:pic>
        <p:nvPicPr>
          <p:cNvPr id="8" name="Picture 7">
            <a:extLst>
              <a:ext uri="{FF2B5EF4-FFF2-40B4-BE49-F238E27FC236}">
                <a16:creationId xmlns:a16="http://schemas.microsoft.com/office/drawing/2014/main" id="{04A460B2-7EC3-4AEE-AC13-1CFDDA0888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62150" y="3345366"/>
            <a:ext cx="1712998" cy="1712998"/>
          </a:xfrm>
          <a:prstGeom prst="rect">
            <a:avLst/>
          </a:prstGeom>
        </p:spPr>
      </p:pic>
      <p:sp>
        <p:nvSpPr>
          <p:cNvPr id="11" name="TextBox 10"/>
          <p:cNvSpPr txBox="1"/>
          <p:nvPr/>
        </p:nvSpPr>
        <p:spPr>
          <a:xfrm>
            <a:off x="5427426" y="4201865"/>
            <a:ext cx="4932614" cy="461665"/>
          </a:xfrm>
          <a:prstGeom prst="rect">
            <a:avLst/>
          </a:prstGeom>
          <a:noFill/>
        </p:spPr>
        <p:txBody>
          <a:bodyPr wrap="square" rtlCol="0">
            <a:spAutoFit/>
          </a:bodyPr>
          <a:lstStyle/>
          <a:p>
            <a:r>
              <a:rPr lang="en-US" sz="2400" b="1" dirty="0"/>
              <a:t>Thomas Zarouchas </a:t>
            </a:r>
            <a:r>
              <a:rPr lang="en-US" sz="2400" dirty="0"/>
              <a:t>| CONNECT</a:t>
            </a:r>
            <a:endParaRPr lang="x-none" sz="2400" dirty="0"/>
          </a:p>
        </p:txBody>
      </p:sp>
      <p:pic>
        <p:nvPicPr>
          <p:cNvPr id="10" name="Picture 9">
            <a:extLst>
              <a:ext uri="{FF2B5EF4-FFF2-40B4-BE49-F238E27FC236}">
                <a16:creationId xmlns:a16="http://schemas.microsoft.com/office/drawing/2014/main" id="{F6D5D393-00CB-4B08-8CD8-643CFBAF0DC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5852" y="1245801"/>
            <a:ext cx="3385595" cy="1583034"/>
          </a:xfrm>
          <a:prstGeom prst="rect">
            <a:avLst/>
          </a:prstGeom>
        </p:spPr>
      </p:pic>
      <p:sp>
        <p:nvSpPr>
          <p:cNvPr id="6" name="TextBox 5">
            <a:extLst>
              <a:ext uri="{FF2B5EF4-FFF2-40B4-BE49-F238E27FC236}">
                <a16:creationId xmlns:a16="http://schemas.microsoft.com/office/drawing/2014/main" id="{B10DBEE1-8265-4A8F-A340-2141E80C63C2}"/>
              </a:ext>
            </a:extLst>
          </p:cNvPr>
          <p:cNvSpPr txBox="1"/>
          <p:nvPr/>
        </p:nvSpPr>
        <p:spPr>
          <a:xfrm>
            <a:off x="5537786" y="4663530"/>
            <a:ext cx="4932614" cy="461665"/>
          </a:xfrm>
          <a:prstGeom prst="rect">
            <a:avLst/>
          </a:prstGeom>
          <a:noFill/>
        </p:spPr>
        <p:txBody>
          <a:bodyPr wrap="square" rtlCol="0">
            <a:spAutoFit/>
          </a:bodyPr>
          <a:lstStyle/>
          <a:p>
            <a:pPr algn="ctr"/>
            <a:r>
              <a:rPr lang="en-US" sz="2400" b="1" dirty="0">
                <a:solidFill>
                  <a:schemeClr val="accent5">
                    <a:lumMod val="75000"/>
                  </a:schemeClr>
                </a:solidFill>
              </a:rPr>
              <a:t>zarouchas@cti.gr</a:t>
            </a:r>
            <a:endParaRPr lang="x-none" sz="2400" b="1" dirty="0">
              <a:solidFill>
                <a:schemeClr val="accent5">
                  <a:lumMod val="75000"/>
                </a:schemeClr>
              </a:solidFill>
            </a:endParaRPr>
          </a:p>
        </p:txBody>
      </p:sp>
      <p:pic>
        <p:nvPicPr>
          <p:cNvPr id="7" name="Picture 6" descr="Graphical user interface, text, application&#10;&#10;Description automatically generated">
            <a:extLst>
              <a:ext uri="{FF2B5EF4-FFF2-40B4-BE49-F238E27FC236}">
                <a16:creationId xmlns:a16="http://schemas.microsoft.com/office/drawing/2014/main" id="{D6F99D32-6A8A-41BB-8001-4F5F43A909F1}"/>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1493620" y="5850623"/>
            <a:ext cx="2655178" cy="734274"/>
          </a:xfrm>
          <a:prstGeom prst="rect">
            <a:avLst/>
          </a:prstGeom>
        </p:spPr>
      </p:pic>
      <p:pic>
        <p:nvPicPr>
          <p:cNvPr id="9" name="Picture 8">
            <a:extLst>
              <a:ext uri="{FF2B5EF4-FFF2-40B4-BE49-F238E27FC236}">
                <a16:creationId xmlns:a16="http://schemas.microsoft.com/office/drawing/2014/main" id="{F2D1BA8C-8FE4-48E1-956A-63B831836B6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25852" y="5897331"/>
            <a:ext cx="694979" cy="648589"/>
          </a:xfrm>
          <a:prstGeom prst="rect">
            <a:avLst/>
          </a:prstGeom>
        </p:spPr>
      </p:pic>
    </p:spTree>
    <p:extLst>
      <p:ext uri="{BB962C8B-B14F-4D97-AF65-F5344CB8AC3E}">
        <p14:creationId xmlns:p14="http://schemas.microsoft.com/office/powerpoint/2010/main" val="1564727417"/>
      </p:ext>
    </p:extLst>
  </p:cSld>
  <p:clrMapOvr>
    <a:masterClrMapping/>
  </p:clrMapOvr>
</p:sld>
</file>

<file path=ppt/theme/theme1.xml><?xml version="1.0" encoding="utf-8"?>
<a:theme xmlns:a="http://schemas.openxmlformats.org/drawingml/2006/main" name="AccentBoxVTI">
  <a:themeElements>
    <a:clrScheme name="AnalogousFromDarkSeedLeftStep">
      <a:dk1>
        <a:srgbClr val="000000"/>
      </a:dk1>
      <a:lt1>
        <a:srgbClr val="FFFFFF"/>
      </a:lt1>
      <a:dk2>
        <a:srgbClr val="171735"/>
      </a:dk2>
      <a:lt2>
        <a:srgbClr val="F0F3F3"/>
      </a:lt2>
      <a:accent1>
        <a:srgbClr val="D33D50"/>
      </a:accent1>
      <a:accent2>
        <a:srgbClr val="C12B7D"/>
      </a:accent2>
      <a:accent3>
        <a:srgbClr val="D33DCD"/>
      </a:accent3>
      <a:accent4>
        <a:srgbClr val="882BC1"/>
      </a:accent4>
      <a:accent5>
        <a:srgbClr val="5C3DD3"/>
      </a:accent5>
      <a:accent6>
        <a:srgbClr val="2B4BC1"/>
      </a:accent6>
      <a:hlink>
        <a:srgbClr val="7A4FC4"/>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2876</TotalTime>
  <Words>597</Words>
  <Application>Microsoft Office PowerPoint</Application>
  <PresentationFormat>Widescreen</PresentationFormat>
  <Paragraphs>89</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Avenir Next LT Pro</vt:lpstr>
      <vt:lpstr>Calibri</vt:lpstr>
      <vt:lpstr>AccentBoxVTI</vt:lpstr>
      <vt:lpstr>PowerPoint Presentation</vt:lpstr>
      <vt:lpstr>General</vt:lpstr>
      <vt:lpstr>Consortium</vt:lpstr>
      <vt:lpstr>CONNECT (1)</vt:lpstr>
      <vt:lpstr>CONNECT (2)</vt:lpstr>
      <vt:lpstr>CONNECT (3)</vt:lpstr>
      <vt:lpstr>CONNECT (4)</vt:lpstr>
      <vt:lpstr>CONNECT (5)</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Logo</dc:title>
  <dc:creator>Sandra Rainero</dc:creator>
  <cp:lastModifiedBy>zarouchas</cp:lastModifiedBy>
  <cp:revision>121</cp:revision>
  <dcterms:created xsi:type="dcterms:W3CDTF">2020-10-14T05:58:47Z</dcterms:created>
  <dcterms:modified xsi:type="dcterms:W3CDTF">2021-12-07T10:38:35Z</dcterms:modified>
</cp:coreProperties>
</file>